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C6600"/>
    <a:srgbClr val="FFCC00"/>
    <a:srgbClr val="990033"/>
    <a:srgbClr val="292929"/>
    <a:srgbClr val="24486C"/>
    <a:srgbClr val="8DB99E"/>
    <a:srgbClr val="1C1C1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9" autoAdjust="0"/>
    <p:restoredTop sz="94660"/>
  </p:normalViewPr>
  <p:slideViewPr>
    <p:cSldViewPr>
      <p:cViewPr>
        <p:scale>
          <a:sx n="73" d="100"/>
          <a:sy n="73" d="100"/>
        </p:scale>
        <p:origin x="-12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67A2-E902-4E0A-BD0E-5BE9DEFD9110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A4D53-29E4-4BDD-A024-836369A1AE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3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8915400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648200" cy="914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51626"/>
            <a:ext cx="2133600" cy="1682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51626"/>
            <a:ext cx="2895600" cy="1682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51626"/>
            <a:ext cx="2133600" cy="1682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EED508A-607C-44F3-86E6-0C645913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331DD-A932-441A-A9A8-03F555124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1" y="76200"/>
            <a:ext cx="21717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76200"/>
            <a:ext cx="63627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0DC29-513F-4133-819B-55FF8CEE8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808D-578D-42F0-90A4-357A51A3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749E-73CB-4205-B0F4-2A4785647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5514-1E4C-498C-88DC-13BA22FEF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5A10C-A755-4373-8F77-FA8C3C6BB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0EEFF-5F65-4106-982E-A83303B42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E710-5318-4E87-8F51-D3205CFB5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6AB54-7257-4896-95ED-E039D564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5F5C-90A5-4906-B599-A2D461E73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8451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77026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77026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E326F49-9AAF-41E6-B79C-175B6AAE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915400" cy="4929222"/>
          </a:xfrm>
        </p:spPr>
        <p:txBody>
          <a:bodyPr/>
          <a:lstStyle/>
          <a:p>
            <a:pPr algn="ctr"/>
            <a:r>
              <a:rPr lang="ru-RU" sz="4000" i="1" dirty="0">
                <a:solidFill>
                  <a:schemeClr val="bg1">
                    <a:lumMod val="25000"/>
                  </a:schemeClr>
                </a:solidFill>
              </a:rPr>
              <a:t>Семинар – практикум  для учителей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Взаимодействие в работе </a:t>
            </a: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дефектолога</a:t>
            </a: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и </a:t>
            </a: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учителя начальных классов.</a:t>
            </a: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Проблема </a:t>
            </a:r>
            <a:r>
              <a:rPr lang="ru-RU" sz="4800" b="1" dirty="0" err="1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дисграфии</a:t>
            </a:r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4800" b="1" dirty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/>
            </a:r>
            <a:br>
              <a:rPr lang="ru-RU" sz="4800" b="1" dirty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</a:b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4648200" cy="1357322"/>
          </a:xfrm>
        </p:spPr>
        <p:txBody>
          <a:bodyPr/>
          <a:lstStyle/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Чем может помочь </a:t>
            </a: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начальных классов ?</a:t>
            </a:r>
            <a:endParaRPr lang="ru-RU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619768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режим благоприятствования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отказ от проверок ребенка на скорость чтения. 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нельзя давать упражнения, в которых текст написан с ошибками (подлежащими исправлению).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подход «больше читать и писать» успеха не принесет. Лучше меньше, но качественнее. 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</a:rPr>
              <a:t>Не хвалите сильно за небольшие успехи, лучше не ругайте и не огорчайтесь, когда у ребенка что-то не получается.</a:t>
            </a:r>
          </a:p>
          <a:p>
            <a:endParaRPr lang="ru-RU" dirty="0"/>
          </a:p>
        </p:txBody>
      </p:sp>
      <p:pic>
        <p:nvPicPr>
          <p:cNvPr id="4" name="Picture 4" descr="C:\Documents and Settings\admin\Рабочий стол\дети\det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14884"/>
            <a:ext cx="255746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Чего делать нельзя?</a:t>
            </a:r>
            <a:endParaRPr lang="ru-RU" sz="4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Подход к ребенку, страдающему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дислексией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дисграфией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должен быть совершенно другим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2800" u="sng" dirty="0" smtClean="0">
              <a:solidFill>
                <a:srgbClr val="CC6600"/>
              </a:solidFill>
              <a:latin typeface="Bookman Old Style" pitchFamily="18" charset="0"/>
            </a:endParaRPr>
          </a:p>
          <a:p>
            <a:r>
              <a:rPr lang="ru-RU" sz="2800" u="sng" dirty="0" smtClean="0">
                <a:solidFill>
                  <a:srgbClr val="CC6600"/>
                </a:solidFill>
                <a:latin typeface="Bookman Old Style" pitchFamily="18" charset="0"/>
              </a:rPr>
              <a:t>В устной работе: </a:t>
            </a:r>
            <a:r>
              <a:rPr lang="ru-RU" sz="2800" dirty="0" smtClean="0">
                <a:solidFill>
                  <a:srgbClr val="CC66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Bookman Old Style" pitchFamily="18" charset="0"/>
              </a:rPr>
              <a:t>ежедневно проводить упражнения на развитие фонематического восприятия, звуковой анализ слова. </a:t>
            </a:r>
          </a:p>
          <a:p>
            <a:endParaRPr lang="ru-RU" sz="2800" u="sng" dirty="0" smtClean="0">
              <a:solidFill>
                <a:srgbClr val="CC6600"/>
              </a:solidFill>
              <a:latin typeface="Bookman Old Style" pitchFamily="18" charset="0"/>
            </a:endParaRPr>
          </a:p>
          <a:p>
            <a:r>
              <a:rPr lang="ru-RU" sz="2800" u="sng" dirty="0" smtClean="0">
                <a:solidFill>
                  <a:srgbClr val="CC6600"/>
                </a:solidFill>
                <a:latin typeface="Bookman Old Style" pitchFamily="18" charset="0"/>
              </a:rPr>
              <a:t>Диктанты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Bookman Old Style" pitchFamily="18" charset="0"/>
              </a:rPr>
              <a:t>здесь принесут только </a:t>
            </a:r>
            <a:r>
              <a:rPr lang="ru-RU" sz="2800" dirty="0" smtClean="0">
                <a:solidFill>
                  <a:srgbClr val="CC6600"/>
                </a:solidFill>
                <a:latin typeface="Bookman Old Style" pitchFamily="18" charset="0"/>
              </a:rPr>
              <a:t>вред</a:t>
            </a:r>
            <a:r>
              <a:rPr lang="ru-RU" sz="2800" dirty="0" smtClean="0">
                <a:latin typeface="Bookman Old Style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sz="2800" dirty="0" smtClean="0">
                <a:latin typeface="Bookman Old Style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Bookman Old Style" pitchFamily="18" charset="0"/>
              </a:rPr>
              <a:t>Многочисленные ошибки, которые неизбежно будут допускаться при их написании, фиксируются в памяти ребенка.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329641" cy="5127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Единые требования к ребенку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111751" cy="542928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учет структуры нарушения и подбор соответствующего речевого материала для каждого школьника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     (как на логопедических занятиях, так и на уроках);</a:t>
            </a:r>
            <a:endParaRPr lang="ru-RU" sz="800" dirty="0" smtClean="0">
              <a:solidFill>
                <a:schemeClr val="tx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учет возрастных особенностей детей;</a:t>
            </a: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предъявление программных требований к учащимся с учетом возможных специфических (речевых) ошибок и оказание опережающей помощи для их предупреждения;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4D4D4D"/>
                </a:solidFill>
                <a:latin typeface="Bookman Old Style" pitchFamily="18" charset="0"/>
              </a:rPr>
              <a:t>осуществление индивидуального подхода на фоне коллективной деятельности;</a:t>
            </a:r>
            <a:endParaRPr lang="ru-RU" sz="800" dirty="0" smtClean="0">
              <a:solidFill>
                <a:srgbClr val="4D4D4D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4D4D4D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закрепление знаний, умений и навыков, приобретенных как на логопедических занятиях, так и на уроках;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3570" y="1428736"/>
            <a:ext cx="3008313" cy="4691063"/>
          </a:xfrm>
        </p:spPr>
        <p:txBody>
          <a:bodyPr/>
          <a:lstStyle/>
          <a:p>
            <a:endParaRPr lang="ru-RU" b="0" dirty="0"/>
          </a:p>
        </p:txBody>
      </p:sp>
      <p:pic>
        <p:nvPicPr>
          <p:cNvPr id="1026" name="Picture 2" descr="D:\Ксюшины документы\Мои фотографии\2009 год\Школа дети\школа дети ноябрь\Изображение 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387507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115327" cy="101281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800000"/>
                </a:solidFill>
                <a:latin typeface="Bookman Old Style" pitchFamily="18" charset="0"/>
              </a:rPr>
              <a:t>Профилактика </a:t>
            </a:r>
            <a:r>
              <a:rPr lang="ru-RU" sz="4000" dirty="0" err="1" smtClean="0">
                <a:solidFill>
                  <a:srgbClr val="800000"/>
                </a:solidFill>
                <a:latin typeface="Bookman Old Style" pitchFamily="18" charset="0"/>
              </a:rPr>
              <a:t>дисграфии</a:t>
            </a:r>
            <a:r>
              <a:rPr lang="ru-RU" sz="4000" dirty="0" smtClean="0">
                <a:solidFill>
                  <a:srgbClr val="800000"/>
                </a:solidFill>
                <a:latin typeface="Bookman Old Style" pitchFamily="18" charset="0"/>
              </a:rPr>
              <a:t>.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7" name="Содержимое 6" descr="20-22 апреля 2010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325755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357298"/>
            <a:ext cx="4543427" cy="485141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1. </a:t>
            </a:r>
            <a:r>
              <a:rPr lang="ru-RU" u="sng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Корректурная проба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(« Вычеркни букву»).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Через 2–2,5 месяца таких упражнений (но    при условии – ежедневно и не более 5 мин) улучшается качество письма.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2.  </a:t>
            </a:r>
            <a:r>
              <a:rPr lang="ru-RU" u="sng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Короткие диктанты карандашом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Ошибки не исправляйте в тексте, а только пометьте на полях.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Затем давайте тетрадь на исправление ребенку. 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u="sng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на медленное прочтение с ярко выраженной артикуляцией и списывание текста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4.  </a:t>
            </a:r>
            <a:r>
              <a:rPr lang="ru-RU" u="sng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поставленных  звуков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 «самоконтроль  ребенка»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5. Упражнения по </a:t>
            </a:r>
            <a:r>
              <a:rPr lang="ru-RU" u="sng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фонематического восприятия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Рекомендации для родителей.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876800" y="857232"/>
            <a:ext cx="4267200" cy="5257800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1. </a:t>
            </a:r>
            <a:r>
              <a:rPr lang="ru-RU" sz="1800" u="sng" dirty="0" smtClean="0">
                <a:solidFill>
                  <a:srgbClr val="002060"/>
                </a:solidFill>
                <a:latin typeface="Bookman Old Style" pitchFamily="18" charset="0"/>
              </a:rPr>
              <a:t>Письмо, чтение </a:t>
            </a: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: не в один прием, а с перерывами, разбив текст на части.</a:t>
            </a:r>
          </a:p>
          <a:p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2. </a:t>
            </a:r>
            <a:r>
              <a:rPr lang="ru-RU" sz="1800" u="sng" dirty="0" smtClean="0">
                <a:solidFill>
                  <a:srgbClr val="002060"/>
                </a:solidFill>
                <a:latin typeface="Bookman Old Style" pitchFamily="18" charset="0"/>
              </a:rPr>
              <a:t>Упражнение "Корректурная проба».</a:t>
            </a:r>
          </a:p>
          <a:p>
            <a:pPr>
              <a:buNone/>
            </a:pPr>
            <a:endParaRPr lang="ru-RU" sz="1800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3. </a:t>
            </a:r>
            <a:r>
              <a:rPr lang="ru-RU" sz="1800" u="sng" dirty="0" smtClean="0">
                <a:solidFill>
                  <a:srgbClr val="002060"/>
                </a:solidFill>
                <a:latin typeface="Bookman Old Style" pitchFamily="18" charset="0"/>
              </a:rPr>
              <a:t>Игры</a:t>
            </a: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 на  развитие фонематического восприятия, </a:t>
            </a:r>
            <a:r>
              <a:rPr lang="ru-RU" sz="1800" dirty="0" err="1" smtClean="0">
                <a:solidFill>
                  <a:srgbClr val="002060"/>
                </a:solidFill>
                <a:latin typeface="Bookman Old Style" pitchFamily="18" charset="0"/>
              </a:rPr>
              <a:t>звуко</a:t>
            </a: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 - буквенного анализа, развитие памяти, внимания.</a:t>
            </a:r>
          </a:p>
          <a:p>
            <a:endParaRPr lang="ru-RU" dirty="0"/>
          </a:p>
        </p:txBody>
      </p:sp>
      <p:pic>
        <p:nvPicPr>
          <p:cNvPr id="12" name="Содержимое 11" descr="Изображение 0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3286125"/>
            <a:ext cx="5486400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20-22 апреля 2010 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252" b="19252"/>
          <a:stretch>
            <a:fillRect/>
          </a:stretch>
        </p:blipFill>
        <p:spPr>
          <a:xfrm>
            <a:off x="1792288" y="428604"/>
            <a:ext cx="5486400" cy="271464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3286124"/>
            <a:ext cx="8215370" cy="2886077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</a:rPr>
              <a:t>Во «Всемирной декларации об обеспечении выживания, защиты и развития детей» говорится: </a:t>
            </a:r>
          </a:p>
          <a:p>
            <a:r>
              <a:rPr lang="ru-RU" sz="2000" dirty="0" smtClean="0">
                <a:solidFill>
                  <a:srgbClr val="800000"/>
                </a:solidFill>
                <a:latin typeface="Bookman Old Style" pitchFamily="18" charset="0"/>
              </a:rPr>
              <a:t>«</a:t>
            </a: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>Дети мира невинны, уязвимы и зависимы. Они также любознательны, энергичны и полны надежд. Их время должно быть временем радости и мира, игр, учебы и роста. Их будущее должно основываться на гармонии и сотрудничестве…». </a:t>
            </a:r>
          </a:p>
          <a:p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</a:rPr>
              <a:t>На гармонии и сотрудничестве должны строить свои отношения и все педагоги, в том числе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</a:rPr>
              <a:t>дефектологи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</a:rPr>
              <a:t>и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</a:rPr>
              <a:t>учителя </a:t>
            </a:r>
            <a:r>
              <a:rPr lang="ru-RU" sz="2000" smtClean="0">
                <a:solidFill>
                  <a:schemeClr val="bg1">
                    <a:lumMod val="25000"/>
                  </a:schemeClr>
                </a:solidFill>
                <a:latin typeface="Bookman Old Style" pitchFamily="18" charset="0"/>
              </a:rPr>
              <a:t>начальных классов.</a:t>
            </a:r>
            <a:endParaRPr lang="ru-RU" sz="2000" dirty="0">
              <a:solidFill>
                <a:schemeClr val="bg1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566850"/>
          </a:xfrm>
        </p:spPr>
        <p:txBody>
          <a:bodyPr/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5400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"Я не виноват, </a:t>
            </a:r>
            <a:br>
              <a:rPr lang="ru-RU" sz="5400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5400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 стараюсь..."</a:t>
            </a:r>
            <a:r>
              <a:rPr lang="ru-RU" sz="5400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5400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endParaRPr lang="ru-RU" sz="5400" dirty="0">
              <a:solidFill>
                <a:srgbClr val="FFCC00"/>
              </a:solidFill>
              <a:latin typeface="Bookman Old Style" pitchFamily="18" charset="0"/>
            </a:endParaRPr>
          </a:p>
        </p:txBody>
      </p:sp>
      <p:pic>
        <p:nvPicPr>
          <p:cNvPr id="6" name="Picture 5" descr="F:\дети\DSC_0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692" b="11110"/>
          <a:stretch>
            <a:fillRect/>
          </a:stretch>
        </p:blipFill>
        <p:spPr bwMode="auto">
          <a:xfrm>
            <a:off x="214283" y="2214554"/>
            <a:ext cx="2571768" cy="2571768"/>
          </a:xfrm>
          <a:prstGeom prst="rect">
            <a:avLst/>
          </a:prstGeom>
          <a:noFill/>
          <a:ln w="1174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928925" y="2000241"/>
            <a:ext cx="6215075" cy="4476760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  <a:t>Задача </a:t>
            </a:r>
            <a: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  <a:t>дефектолога</a:t>
            </a:r>
            <a: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4D4D4D"/>
                </a:solidFill>
                <a:latin typeface="Bookman Old Style" pitchFamily="18" charset="0"/>
              </a:rPr>
              <a:t>- устранить речевые дефекты и развить устную и письменную речь ребенка до такого уровня, на котором он бы смог успешно обучаться в школе. </a:t>
            </a:r>
          </a:p>
          <a:p>
            <a:r>
              <a:rPr lang="ru-RU" sz="2000" dirty="0" smtClean="0">
                <a:solidFill>
                  <a:srgbClr val="4D4D4D"/>
                </a:solidFill>
                <a:latin typeface="Bookman Old Style" pitchFamily="18" charset="0"/>
              </a:rPr>
              <a:t>В свою очередь, </a:t>
            </a:r>
            <a: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  <a:t>учитель начальных классов</a:t>
            </a: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4D4D4D"/>
                </a:solidFill>
                <a:latin typeface="Bookman Old Style" pitchFamily="18" charset="0"/>
              </a:rPr>
              <a:t>продолжает речевое развитие ребенка, опираясь на усвоенные им умения и навыки, т.е. происходит интеграция логопедической работы и образовательно-воспитательного процесса.</a:t>
            </a:r>
          </a:p>
          <a:p>
            <a:endParaRPr lang="ru-RU" sz="2000" i="1" dirty="0" smtClean="0">
              <a:solidFill>
                <a:srgbClr val="8DB99E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Дисграфия</a:t>
            </a: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267200" cy="561976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24486C"/>
                </a:solidFill>
                <a:latin typeface="Bookman Old Style" pitchFamily="18" charset="0"/>
              </a:rPr>
              <a:t>Первые упоминания о нарушениях письма встречаются еще в 1798 году, но термин «аграфия» (от греческого «а» – отрицание, «графо» – пишу) появился только в 1865 году, благодаря французскому врачу В. Бенедикту. По отношению же к детям врачи используют термин «</a:t>
            </a:r>
            <a:r>
              <a:rPr lang="ru-RU" sz="2400" i="1" dirty="0" err="1" smtClean="0">
                <a:solidFill>
                  <a:srgbClr val="24486C"/>
                </a:solidFill>
                <a:latin typeface="Bookman Old Style" pitchFamily="18" charset="0"/>
              </a:rPr>
              <a:t>дисграфия</a:t>
            </a:r>
            <a:r>
              <a:rPr lang="ru-RU" sz="2400" i="1" dirty="0" smtClean="0">
                <a:solidFill>
                  <a:srgbClr val="24486C"/>
                </a:solidFill>
                <a:latin typeface="Bookman Old Style" pitchFamily="18" charset="0"/>
              </a:rPr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47900"/>
            <a:ext cx="4267200" cy="3200400"/>
          </a:xfr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00697"/>
            <a:ext cx="8686800" cy="125730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C6600"/>
                </a:solidFill>
                <a:latin typeface="Bookman Old Style" pitchFamily="18" charset="0"/>
              </a:rPr>
              <a:t>Как вовремя обнаружить такого ученика в своем классе, как распознать специфические проблемы у ребенка, что с этим делать, как помочь, а главное – как предотвратить эти проблемы?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0"/>
            <a:ext cx="4267200" cy="4929198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24486C"/>
                </a:solidFill>
              </a:rPr>
              <a:t>Нарушение процесса письма - </a:t>
            </a:r>
            <a:r>
              <a:rPr lang="ru-RU" sz="2000" dirty="0" err="1" smtClean="0">
                <a:solidFill>
                  <a:srgbClr val="CC6600"/>
                </a:solidFill>
              </a:rPr>
              <a:t>Дисграфия</a:t>
            </a:r>
            <a:r>
              <a:rPr lang="ru-RU" sz="2000" dirty="0" smtClean="0">
                <a:solidFill>
                  <a:srgbClr val="CC6600"/>
                </a:solidFill>
              </a:rPr>
              <a:t>.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Частичное нарушение процесса письма, при котором наблюдаются стойкие и повторяющиеся ошибки: искажения и замены букв.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    </a:t>
            </a:r>
            <a:r>
              <a:rPr lang="ru-RU" sz="2000" dirty="0" smtClean="0">
                <a:solidFill>
                  <a:srgbClr val="24486C"/>
                </a:solidFill>
              </a:rPr>
              <a:t>Нарушение процесса чтения - </a:t>
            </a:r>
            <a:r>
              <a:rPr lang="ru-RU" sz="2000" dirty="0" err="1" smtClean="0">
                <a:solidFill>
                  <a:srgbClr val="CC6600"/>
                </a:solidFill>
              </a:rPr>
              <a:t>Дислексия</a:t>
            </a:r>
            <a:r>
              <a:rPr lang="ru-RU" sz="2000" dirty="0" smtClean="0">
                <a:solidFill>
                  <a:srgbClr val="CC6600"/>
                </a:solidFill>
              </a:rPr>
              <a:t>.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Частичное нарушение процесса чтения, проявляющееся в повторяющихся ошибках стойкого характера. </a:t>
            </a:r>
          </a:p>
          <a:p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294000" cy="4392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214951"/>
            <a:ext cx="8358247" cy="130492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C6600"/>
                </a:solidFill>
                <a:latin typeface="Bookman Old Style" pitchFamily="18" charset="0"/>
              </a:rPr>
              <a:t>необходимо постоянно помнить, что </a:t>
            </a:r>
            <a:r>
              <a:rPr lang="ru-RU" sz="2400" dirty="0" err="1" smtClean="0">
                <a:solidFill>
                  <a:srgbClr val="CC6600"/>
                </a:solidFill>
                <a:latin typeface="Bookman Old Style" pitchFamily="18" charset="0"/>
              </a:rPr>
              <a:t>дисграфик</a:t>
            </a:r>
            <a:r>
              <a:rPr lang="ru-RU" sz="2400" dirty="0" smtClean="0">
                <a:solidFill>
                  <a:srgbClr val="CC6600"/>
                </a:solidFill>
                <a:latin typeface="Bookman Old Style" pitchFamily="18" charset="0"/>
              </a:rPr>
              <a:t> больше других детей нуждается в индивидуальном подходе при обучении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" y="214291"/>
            <a:ext cx="3786183" cy="4691063"/>
          </a:xfrm>
        </p:spPr>
        <p:txBody>
          <a:bodyPr/>
          <a:lstStyle/>
          <a:p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По данным различных исследований, </a:t>
            </a:r>
            <a:r>
              <a:rPr lang="ru-RU" sz="2400" dirty="0" err="1" smtClean="0">
                <a:solidFill>
                  <a:srgbClr val="4D4D4D"/>
                </a:solidFill>
                <a:latin typeface="Bookman Old Style" pitchFamily="18" charset="0"/>
              </a:rPr>
              <a:t>дисграфия</a:t>
            </a:r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 в той или иной степени встречается 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993300"/>
                </a:solidFill>
                <a:latin typeface="Bookman Old Style" pitchFamily="18" charset="0"/>
              </a:rPr>
              <a:t>у 5–15%</a:t>
            </a:r>
          </a:p>
          <a:p>
            <a:pPr algn="ctr"/>
            <a:r>
              <a:rPr lang="ru-RU" sz="2400" dirty="0" smtClean="0">
                <a:solidFill>
                  <a:srgbClr val="993300"/>
                </a:solidFill>
                <a:latin typeface="Bookman Old Style" pitchFamily="18" charset="0"/>
              </a:rPr>
              <a:t> младших школьников и</a:t>
            </a:r>
          </a:p>
          <a:p>
            <a:pPr algn="ctr"/>
            <a:r>
              <a:rPr lang="ru-RU" sz="2400" dirty="0" smtClean="0">
                <a:solidFill>
                  <a:srgbClr val="993300"/>
                </a:solidFill>
                <a:latin typeface="Bookman Old Style" pitchFamily="18" charset="0"/>
              </a:rPr>
              <a:t> у 3–7% </a:t>
            </a:r>
          </a:p>
          <a:p>
            <a:r>
              <a:rPr lang="ru-RU" sz="2400" dirty="0" smtClean="0">
                <a:solidFill>
                  <a:srgbClr val="993300"/>
                </a:solidFill>
                <a:latin typeface="Bookman Old Style" pitchFamily="18" charset="0"/>
              </a:rPr>
              <a:t>детей от10до16 лет</a:t>
            </a:r>
            <a:endParaRPr lang="ru-RU" sz="24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3050"/>
            <a:ext cx="3714744" cy="12985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Bookman Old Style" pitchFamily="18" charset="0"/>
              </a:rPr>
              <a:t>Причины возникновения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1" y="1928803"/>
            <a:ext cx="3008313" cy="364333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Picture 4" descr="C:\Documents and Settings\Логопед\Рабочий стол\дети\92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071805" cy="361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643967" y="214314"/>
            <a:ext cx="1428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6" y="1214422"/>
            <a:ext cx="5286375" cy="36933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длительные соматические заболевания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7626" y="2428868"/>
            <a:ext cx="5286375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дефицит речевых контактов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7626" y="1785927"/>
            <a:ext cx="5286375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неправильная речь окружающих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9053" y="571480"/>
            <a:ext cx="5214947" cy="369332"/>
          </a:xfrm>
          <a:prstGeom prst="rect">
            <a:avLst/>
          </a:prstGeom>
          <a:gradFill>
            <a:gsLst>
              <a:gs pos="0">
                <a:schemeClr val="accent2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Наследственная </a:t>
            </a:r>
            <a:r>
              <a:rPr lang="ru-RU" dirty="0" smtClean="0">
                <a:solidFill>
                  <a:srgbClr val="24486C"/>
                </a:solidFill>
                <a:latin typeface="Bookman Old Style" pitchFamily="18" charset="0"/>
              </a:rPr>
              <a:t>предрасположенность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6" y="3071810"/>
            <a:ext cx="5286375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двуязычие в семье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57626" y="3714752"/>
            <a:ext cx="5286375" cy="64633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недостаточное внимание к речевому развитию ребенка со стороны взрослых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57616" y="4857760"/>
            <a:ext cx="5286384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патология беременности, родов, асфиксия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6" y="5429265"/>
            <a:ext cx="5286375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4486C"/>
                </a:solidFill>
                <a:latin typeface="Bookman Old Style" pitchFamily="18" charset="0"/>
              </a:rPr>
              <a:t>детские инфекции, травмы </a:t>
            </a:r>
            <a:r>
              <a:rPr lang="ru-RU" dirty="0" smtClean="0">
                <a:solidFill>
                  <a:srgbClr val="24486C"/>
                </a:solidFill>
                <a:latin typeface="Bookman Old Style" pitchFamily="18" charset="0"/>
              </a:rPr>
              <a:t>головы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0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1175"/>
            <a:ext cx="4267200" cy="3200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0"/>
            <a:ext cx="4267200" cy="6643710"/>
          </a:xfrm>
        </p:spPr>
        <p:txBody>
          <a:bodyPr/>
          <a:lstStyle/>
          <a:p>
            <a:r>
              <a:rPr lang="ru-RU" sz="2400" dirty="0" smtClean="0">
                <a:solidFill>
                  <a:srgbClr val="24486C"/>
                </a:solidFill>
                <a:latin typeface="Bookman Old Style" pitchFamily="18" charset="0"/>
              </a:rPr>
              <a:t>При отсутствии своевременной помощи к 6–7-му классу количество специфических ошибок может уменьшиться, но возрасти во много раз количество орфографических ошибок. Часто у учеников среднего звена диагностируется </a:t>
            </a:r>
            <a:r>
              <a:rPr lang="ru-RU" sz="2400" dirty="0" err="1" smtClean="0">
                <a:solidFill>
                  <a:srgbClr val="CC6600"/>
                </a:solidFill>
                <a:latin typeface="Bookman Old Style" pitchFamily="18" charset="0"/>
              </a:rPr>
              <a:t>дизорфография</a:t>
            </a:r>
            <a:r>
              <a:rPr lang="ru-RU" sz="2400" dirty="0" smtClean="0">
                <a:solidFill>
                  <a:srgbClr val="24486C"/>
                </a:solidFill>
                <a:latin typeface="Bookman Old Style" pitchFamily="18" charset="0"/>
              </a:rPr>
              <a:t> в чистом виде или с элементами </a:t>
            </a:r>
            <a:r>
              <a:rPr lang="ru-RU" sz="2400" dirty="0" err="1" smtClean="0">
                <a:solidFill>
                  <a:srgbClr val="CC6600"/>
                </a:solidFill>
                <a:latin typeface="Bookman Old Style" pitchFamily="18" charset="0"/>
              </a:rPr>
              <a:t>дисграфии</a:t>
            </a:r>
            <a:r>
              <a:rPr lang="ru-RU" sz="2400" dirty="0" smtClean="0">
                <a:solidFill>
                  <a:srgbClr val="24486C"/>
                </a:solidFill>
                <a:latin typeface="Bookman Old Style" pitchFamily="18" charset="0"/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5" y="0"/>
            <a:ext cx="3714776" cy="13572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800000"/>
                </a:solidFill>
                <a:latin typeface="Bookman Old Style" pitchFamily="18" charset="0"/>
              </a:rPr>
              <a:t>формы </a:t>
            </a:r>
            <a:br>
              <a:rPr lang="ru-RU" sz="4000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4000" dirty="0" err="1" smtClean="0">
                <a:solidFill>
                  <a:srgbClr val="800000"/>
                </a:solidFill>
                <a:latin typeface="Bookman Old Style" pitchFamily="18" charset="0"/>
              </a:rPr>
              <a:t>дисграфии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8" name="Содержимое 7" descr="январь 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3" y="1678781"/>
            <a:ext cx="3429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29058" y="285728"/>
            <a:ext cx="5000660" cy="6072230"/>
          </a:xfrm>
        </p:spPr>
        <p:txBody>
          <a:bodyPr/>
          <a:lstStyle/>
          <a:p>
            <a:pPr eaLnBrk="0" hangingPunct="0"/>
            <a:r>
              <a:rPr lang="ru-RU" sz="1800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Артикуляторная</a:t>
            </a:r>
          </a:p>
          <a:p>
            <a:pPr eaLnBrk="0" hangingPunct="0"/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 есть пишет так, как говорит</a:t>
            </a:r>
          </a:p>
          <a:p>
            <a:pPr eaLnBrk="0" hangingPunct="0"/>
            <a:r>
              <a:rPr lang="ru-RU" sz="1800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Акустическая</a:t>
            </a:r>
          </a:p>
          <a:p>
            <a:pPr eaLnBrk="0" hangingPunct="0"/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пишет так, как слышит, путая глухие и звонкие звуки (например, 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i="1" dirty="0" err="1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дуп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вместо</a:t>
            </a:r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«дуб», «</a:t>
            </a:r>
            <a:r>
              <a:rPr lang="ru-RU" sz="1600" i="1" dirty="0" err="1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ковта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не 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«кофта</a:t>
            </a:r>
            <a:r>
              <a:rPr lang="ru-RU" sz="1600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т.д.), твердые и мягкие 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(«</a:t>
            </a:r>
            <a:r>
              <a:rPr lang="ru-RU" sz="1600" i="1" dirty="0" err="1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больит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ru-RU" sz="1600" i="1" dirty="0" err="1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мосьтик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ru-RU" sz="1600" i="1" dirty="0" err="1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писмо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i="1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), а также шипящие и свистящие (например, 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i="1" dirty="0" err="1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писчат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вместо</a:t>
            </a:r>
            <a:r>
              <a:rPr lang="ru-RU" sz="1600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«пищат</a:t>
            </a:r>
            <a:r>
              <a:rPr lang="ru-RU" sz="1600" dirty="0" smtClean="0">
                <a:solidFill>
                  <a:srgbClr val="CC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eaLnBrk="0" hangingPunct="0"/>
            <a:r>
              <a:rPr lang="ru-RU" sz="1800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Оптико-пространственная</a:t>
            </a:r>
          </a:p>
          <a:p>
            <a:pPr eaLnBrk="0" hangingPunct="0"/>
            <a:r>
              <a:rPr lang="ru-RU" sz="1600" dirty="0" err="1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несформированность</a:t>
            </a:r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пространственных представлений и синтез информации от разных анализаторов. </a:t>
            </a:r>
          </a:p>
          <a:p>
            <a:pPr eaLnBrk="0" hangingPunct="0"/>
            <a:r>
              <a:rPr lang="ru-RU" sz="1800" u="sng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Аграмматическая</a:t>
            </a:r>
            <a:endParaRPr lang="ru-RU" sz="1800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неправильное употребление окончаний, предлогов, ошибки при изменении слов по падежам, числам, трудности согласования слов между собой. </a:t>
            </a:r>
          </a:p>
          <a:p>
            <a:pPr eaLnBrk="0" hangingPunct="0"/>
            <a:r>
              <a:rPr lang="ru-RU" sz="1800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Моторная</a:t>
            </a:r>
          </a:p>
          <a:p>
            <a:pPr eaLnBrk="0" hangingPunct="0"/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связана с нарушениями движений. Она проявляется в </a:t>
            </a:r>
            <a:r>
              <a:rPr lang="ru-RU" sz="1600" dirty="0" err="1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недописывании</a:t>
            </a:r>
            <a:r>
              <a:rPr lang="ru-RU" sz="1600" dirty="0" smtClean="0">
                <a:solidFill>
                  <a:srgbClr val="292929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слов, появлении лишних, двойных или даже тройных букв, пропусках букв и слогов. </a:t>
            </a:r>
          </a:p>
          <a:p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54771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предпосылки нарушения </a:t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письма и чтения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Если ребенок левша.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Если он - переученный правша.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Если ребенок посещал логопедическую группу.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Если в семье говорят на двух или более языках.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Если ребенок слишком рано пошел в школу (неоправданно ранее обучение грамоте иногда провоцирует возникновение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дисграфии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дислексии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.) Происходит это в тех случаях, когда у ребенка еще не наступила психологическая готовность к такому обучению.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Если у Вашего ребенка есть проблемы с памятью, вниманием.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Смешение букв по оптическому сходству: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б-п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т-п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а-о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е-з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д-у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Ошибки, вызванные нарушенным произношением, ребенок пишет то, что говорит: лека (река),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суба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(шуба).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9.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При нарушенном фонематическом восприятии смешиваются гласные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о-у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ё-ю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согласные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р-л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й-ль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парные звонкие и глухие согласные, свистящие и шипящие, звуки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ц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, ч,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щ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. Например: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тыня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(дыня),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клёква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(клюква).</a:t>
            </a:r>
          </a:p>
          <a:p>
            <a:pPr>
              <a:buNone/>
            </a:pPr>
            <a:r>
              <a:rPr lang="ru-RU" sz="1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ru-RU" sz="1600" dirty="0" smtClean="0">
                <a:solidFill>
                  <a:srgbClr val="990033"/>
                </a:solidFill>
                <a:latin typeface="Bookman Old Style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Пропуски букв, слогов,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недописывание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слов. Например: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прта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- парта,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моко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- молоко, весёлы (весёлый). </a:t>
            </a:r>
          </a:p>
          <a:p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01090296">
  <a:themeElements>
    <a:clrScheme name="Тема Office 13">
      <a:dk1>
        <a:srgbClr val="57BCEF"/>
      </a:dk1>
      <a:lt1>
        <a:srgbClr val="DEF6F1"/>
      </a:lt1>
      <a:dk2>
        <a:srgbClr val="FFFFBD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49A0CC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Тема Offic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57BCEF"/>
        </a:dk1>
        <a:lt1>
          <a:srgbClr val="DEF6F1"/>
        </a:lt1>
        <a:dk2>
          <a:srgbClr val="FFFFBD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49A0CC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1059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01090296</vt:lpstr>
      <vt:lpstr>Семинар – практикум  для учителей  Взаимодействие в работе дефектолога и учителя начальных классов. Проблема дисграфии. </vt:lpstr>
      <vt:lpstr> "Я не виноват,  я стараюсь..." </vt:lpstr>
      <vt:lpstr>Дисграфия ?</vt:lpstr>
      <vt:lpstr>Как вовремя обнаружить такого ученика в своем классе, как распознать специфические проблемы у ребенка, что с этим делать, как помочь, а главное – как предотвратить эти проблемы? </vt:lpstr>
      <vt:lpstr>необходимо постоянно помнить, что дисграфик больше других детей нуждается в индивидуальном подходе при обучении </vt:lpstr>
      <vt:lpstr>Причины возникновения</vt:lpstr>
      <vt:lpstr>Презентация PowerPoint</vt:lpstr>
      <vt:lpstr>формы  дисграфии</vt:lpstr>
      <vt:lpstr>предпосылки нарушения  письма и чтения</vt:lpstr>
      <vt:lpstr>Чем может помочь учитель начальных классов ?</vt:lpstr>
      <vt:lpstr>Чего делать нельзя?</vt:lpstr>
      <vt:lpstr>Единые требования к ребенку</vt:lpstr>
      <vt:lpstr>Профилактика дисграфии.</vt:lpstr>
      <vt:lpstr>Рекомендации для родителей.</vt:lpstr>
      <vt:lpstr>Презентация PowerPoint</vt:lpstr>
    </vt:vector>
  </TitlesOfParts>
  <Manager/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 для учителей  Взаимодействие в работе логопеда и учителя. Проблема дисграфии. </dc:title>
  <dc:subject/>
  <dc:creator>User</dc:creator>
  <cp:keywords/>
  <dc:description/>
  <cp:lastModifiedBy>Сhempion</cp:lastModifiedBy>
  <cp:revision>30</cp:revision>
  <cp:lastPrinted>1601-01-01T00:00:00Z</cp:lastPrinted>
  <dcterms:created xsi:type="dcterms:W3CDTF">2010-05-05T08:28:00Z</dcterms:created>
  <dcterms:modified xsi:type="dcterms:W3CDTF">2022-07-06T17:18:33Z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TC010902961033</vt:lpwstr>
  </property>
</Properties>
</file>