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2" r:id="rId2"/>
    <p:sldId id="265" r:id="rId3"/>
    <p:sldId id="411" r:id="rId4"/>
    <p:sldId id="410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466E5-0B06-4A95-8326-831614FE387E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1014E-B895-4115-8CCA-E41A29B42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96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36E6-06C6-44FD-A5DE-3946E84A3307}" type="datetimeFigureOut">
              <a:rPr lang="ru-RU" smtClean="0"/>
              <a:pPr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78603-75BD-476D-90AE-B9D9F9C81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4"/>
          <p:cNvSpPr>
            <a:spLocks noGrp="1"/>
          </p:cNvSpPr>
          <p:nvPr>
            <p:ph type="title"/>
          </p:nvPr>
        </p:nvSpPr>
        <p:spPr>
          <a:xfrm>
            <a:off x="1214438" y="1285875"/>
            <a:ext cx="6786562" cy="257175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7200" b="1" i="1" smtClean="0"/>
              <a:t>ВИДЫ</a:t>
            </a:r>
            <a:r>
              <a:rPr lang="ru-RU" sz="7200" b="1" i="1" smtClean="0"/>
              <a:t/>
            </a:r>
            <a:br>
              <a:rPr lang="ru-RU" sz="7200" b="1" i="1" smtClean="0"/>
            </a:br>
            <a:r>
              <a:rPr lang="ru-RU" sz="7200" b="1" i="1" smtClean="0"/>
              <a:t>Рефлексии</a:t>
            </a:r>
            <a:endParaRPr lang="ru-RU" sz="7200" b="1" i="1" smtClean="0"/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 flipV="1">
            <a:off x="1835150" y="-1108075"/>
            <a:ext cx="63801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FF6600"/>
                </a:solidFill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b="1">
                <a:solidFill>
                  <a:srgbClr val="FF6600"/>
                </a:solidFill>
              </a:rPr>
              <a:t>средняя общеобразовательная школа № 5 г. Коврова 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 flipH="1">
            <a:off x="10358438" y="4292600"/>
            <a:ext cx="46037" cy="837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solidFill>
                <a:srgbClr val="FF6600"/>
              </a:solidFill>
            </a:endParaRPr>
          </a:p>
          <a:p>
            <a:r>
              <a:rPr lang="ru-RU" sz="2000" b="1">
                <a:solidFill>
                  <a:srgbClr val="FF6600"/>
                </a:solidFill>
              </a:rPr>
              <a:t>Составитель: Молькова О.А</a:t>
            </a:r>
            <a:r>
              <a:rPr lang="ru-RU"/>
              <a:t>.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 flipH="1" flipV="1">
            <a:off x="8964613" y="6700838"/>
            <a:ext cx="2663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    </a:t>
            </a:r>
            <a:r>
              <a:rPr lang="ru-RU" sz="20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2012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7242175" y="6245225"/>
            <a:ext cx="1901825" cy="476250"/>
          </a:xfrm>
        </p:spPr>
        <p:txBody>
          <a:bodyPr/>
          <a:lstStyle/>
          <a:p>
            <a:pPr>
              <a:defRPr/>
            </a:pPr>
            <a:fld id="{8A0ABC4B-C6F5-4DBA-AD13-494C0939690F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31747" name="WordArt 4"/>
          <p:cNvSpPr>
            <a:spLocks noChangeArrowheads="1" noChangeShapeType="1" noTextEdit="1"/>
          </p:cNvSpPr>
          <p:nvPr/>
        </p:nvSpPr>
        <p:spPr bwMode="auto">
          <a:xfrm>
            <a:off x="1071538" y="714356"/>
            <a:ext cx="6715172" cy="1071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Закончи предложение       </a:t>
            </a:r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rgbClr val="66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31748" name="WordArt 5"/>
          <p:cNvSpPr>
            <a:spLocks noChangeArrowheads="1" noChangeShapeType="1" noTextEdit="1"/>
          </p:cNvSpPr>
          <p:nvPr/>
        </p:nvSpPr>
        <p:spPr bwMode="auto">
          <a:xfrm>
            <a:off x="928662" y="2143116"/>
            <a:ext cx="7358114" cy="32147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Я не знал …. –</a:t>
            </a:r>
          </a:p>
          <a:p>
            <a:pPr algn="ctr">
              <a:defRPr/>
            </a:pPr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теперь я знаю  </a:t>
            </a:r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76672"/>
            <a:ext cx="6745932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>
                <a:latin typeface="+mj-lt"/>
                <a:cs typeface="Arial" charset="0"/>
              </a:rPr>
              <a:t>Выбери верное утверждение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E6579-8F45-49A0-A337-2711D58727E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7250" y="1293843"/>
            <a:ext cx="7286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228600" algn="l"/>
              </a:tabLst>
            </a:pPr>
            <a:r>
              <a:rPr lang="ru-RU" sz="3200" dirty="0">
                <a:solidFill>
                  <a:srgbClr val="D7E4BD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Я сам не смог справиться с затруднением.</a:t>
            </a:r>
          </a:p>
          <a:p>
            <a:pPr eaLnBrk="0" hangingPunct="0">
              <a:tabLst>
                <a:tab pos="228600" algn="l"/>
              </a:tabLst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-У меня не было затруднений.</a:t>
            </a:r>
          </a:p>
          <a:p>
            <a:pPr algn="ctr" eaLnBrk="0" hangingPunct="0">
              <a:buFontTx/>
              <a:buChar char="-"/>
              <a:tabLst>
                <a:tab pos="228600" algn="l"/>
              </a:tabLst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-Я только слушал предложения других.</a:t>
            </a:r>
          </a:p>
          <a:p>
            <a:pPr algn="ctr" eaLnBrk="0" hangingPunct="0">
              <a:tabLst>
                <a:tab pos="228600" algn="l"/>
              </a:tabLst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eaLnBrk="0" hangingPunct="0">
              <a:tabLst>
                <a:tab pos="228600" algn="l"/>
              </a:tabLst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-Я выдвигал  идеи.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467544" y="908720"/>
            <a:ext cx="79928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  <a:p>
            <a:r>
              <a:rPr lang="ru-RU" sz="3600" dirty="0" smtClean="0"/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работал на уроке на оценку __</a:t>
            </a:r>
          </a:p>
          <a:p>
            <a:pPr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Я подтвердил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свои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знания ___</a:t>
            </a:r>
          </a:p>
          <a:p>
            <a:pPr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Задания были: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            лёгкие   _____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            трудные   _____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            мне под силу   ______</a:t>
            </a:r>
          </a:p>
          <a:p>
            <a:pPr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Я не помню материал, потому что ___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2714625" y="332657"/>
            <a:ext cx="3286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2714620"/>
            <a:ext cx="3857652" cy="1214446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6600"/>
                </a:solidFill>
                <a:latin typeface="Arial" charset="0"/>
                <a:cs typeface="Arial" charset="0"/>
              </a:rPr>
              <a:t>Каким был урок?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285875" y="1214438"/>
            <a:ext cx="1822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деловым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4572000" y="785813"/>
            <a:ext cx="3813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познавательным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3214688" y="2000250"/>
            <a:ext cx="20371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полезным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467544" y="4437112"/>
            <a:ext cx="2953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поучительным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3429000" y="5357813"/>
            <a:ext cx="21879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интересным</a:t>
            </a: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4714875" y="4429125"/>
            <a:ext cx="2767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зажигательным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285750"/>
          <a:ext cx="8643940" cy="6361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985"/>
                <a:gridCol w="2160985"/>
                <a:gridCol w="2160985"/>
                <a:gridCol w="2160985"/>
              </a:tblGrid>
              <a:tr h="78585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у</a:t>
                      </a:r>
                      <a:endParaRPr lang="ru-RU" sz="40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р</a:t>
                      </a:r>
                      <a:endParaRPr lang="ru-RU" sz="40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о</a:t>
                      </a:r>
                      <a:endParaRPr lang="ru-RU" sz="4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к</a:t>
                      </a:r>
                      <a:endParaRPr lang="ru-RU" sz="4400" dirty="0"/>
                    </a:p>
                  </a:txBody>
                  <a:tcPr marL="91439" marR="91439" marT="45722" marB="45722"/>
                </a:tc>
              </a:tr>
              <a:tr h="7858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удивительный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рабочий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обдуманный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качественный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7858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удачный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развивающий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образцовый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классный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7858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успешный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разумный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обучающий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компетентный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82299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Уникальный</a:t>
                      </a:r>
                    </a:p>
                    <a:p>
                      <a:r>
                        <a:rPr lang="ru-RU" sz="2400" dirty="0" smtClean="0"/>
                        <a:t>(редкий)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рациональный</a:t>
                      </a:r>
                      <a:endParaRPr lang="ru-RU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основательный </a:t>
                      </a:r>
                    </a:p>
                    <a:p>
                      <a:pPr algn="ctr"/>
                      <a:r>
                        <a:rPr lang="ru-RU" sz="2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(серьёзный)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культурный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7858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Универсальный</a:t>
                      </a:r>
                    </a:p>
                    <a:p>
                      <a:r>
                        <a:rPr lang="ru-RU" sz="2000" dirty="0" smtClean="0"/>
                        <a:t>(Всесторонний</a:t>
                      </a:r>
                      <a:r>
                        <a:rPr lang="ru-RU" sz="1800" dirty="0" smtClean="0"/>
                        <a:t>)</a:t>
                      </a:r>
                      <a:endParaRPr lang="ru-RU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rgbClr val="002060"/>
                          </a:solidFill>
                        </a:rPr>
                        <a:t>результативный</a:t>
                      </a:r>
                      <a:endParaRPr lang="ru-RU" sz="2000" b="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оригинальный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коллективный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7858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Уравновешенный</a:t>
                      </a:r>
                    </a:p>
                    <a:p>
                      <a:r>
                        <a:rPr lang="ru-RU" sz="2000" dirty="0" smtClean="0"/>
                        <a:t>(спокойный)</a:t>
                      </a:r>
                      <a:endParaRPr lang="ru-RU" sz="20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радостный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оценивающий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компактный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  <a:tr h="82299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Унылый</a:t>
                      </a:r>
                    </a:p>
                    <a:p>
                      <a:r>
                        <a:rPr lang="ru-RU" sz="2400" dirty="0" smtClean="0"/>
                        <a:t>(грустный)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Расплывчатый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(неясный)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обыденный</a:t>
                      </a:r>
                      <a:endParaRPr lang="ru-RU" sz="2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кошмарный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 marL="91439" marR="91439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17949_html_35dc679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571500"/>
            <a:ext cx="74295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714375" y="642938"/>
            <a:ext cx="757237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indent="182563">
              <a:buFont typeface="Wingdings" pitchFamily="2" charset="2"/>
              <a:buChar char="v"/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что бы ты себя похвалил на уроке?</a:t>
            </a:r>
          </a:p>
          <a:p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изменил бы в своих действиях на уроке?</a:t>
            </a:r>
          </a:p>
          <a:p>
            <a:pPr>
              <a:buFont typeface="Wingdings" pitchFamily="2" charset="2"/>
              <a:buChar char="v"/>
            </a:pP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бы ты изменил на уроке в последующем?</a:t>
            </a:r>
          </a:p>
          <a:p>
            <a:pPr>
              <a:buFont typeface="Wingdings" pitchFamily="2" charset="2"/>
              <a:buChar char="v"/>
            </a:pP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тебе понравилось на уроке больше всего?</a:t>
            </a:r>
          </a:p>
        </p:txBody>
      </p:sp>
      <p:pic>
        <p:nvPicPr>
          <p:cNvPr id="20483" name="Рисунок 2" descr="5theveryeminent.narod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25144"/>
            <a:ext cx="1785937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 descr="0016-016-Refleksija.jpg"/>
          <p:cNvPicPr>
            <a:picLocks noChangeAspect="1"/>
          </p:cNvPicPr>
          <p:nvPr/>
        </p:nvPicPr>
        <p:blipFill>
          <a:blip r:embed="rId2" cstate="print"/>
          <a:srcRect l="13281" t="17708"/>
          <a:stretch>
            <a:fillRect/>
          </a:stretch>
        </p:blipFill>
        <p:spPr bwMode="auto">
          <a:xfrm>
            <a:off x="785813" y="642938"/>
            <a:ext cx="7572375" cy="538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 descr="0041-041-Massa.jpg"/>
          <p:cNvPicPr>
            <a:picLocks noChangeAspect="1"/>
          </p:cNvPicPr>
          <p:nvPr/>
        </p:nvPicPr>
        <p:blipFill>
          <a:blip r:embed="rId2" cstate="print"/>
          <a:srcRect l="9375" t="15625" r="7031" b="6250"/>
          <a:stretch>
            <a:fillRect/>
          </a:stretch>
        </p:blipFill>
        <p:spPr bwMode="auto">
          <a:xfrm>
            <a:off x="714375" y="642938"/>
            <a:ext cx="7643813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429625" y="6000750"/>
            <a:ext cx="500063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071563" y="928688"/>
            <a:ext cx="7215187" cy="32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800" b="1" dirty="0">
                <a:solidFill>
                  <a:srgbClr val="009900"/>
                </a:solidFill>
                <a:latin typeface="Arial" charset="0"/>
                <a:cs typeface="Times New Roman" pitchFamily="18" charset="0"/>
              </a:rPr>
              <a:t>Выберите 1 фразу для соседа по парте:</a:t>
            </a:r>
            <a:endParaRPr lang="ru-RU" sz="2800" dirty="0">
              <a:latin typeface="Arial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Ты молодец.</a:t>
            </a:r>
          </a:p>
          <a:p>
            <a:pPr eaLnBrk="0" hangingPunct="0">
              <a:buFont typeface="Wingdings" pitchFamily="2" charset="2"/>
              <a:buChar char="v"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Я доволен твоей работой на уроке.</a:t>
            </a:r>
          </a:p>
          <a:p>
            <a:pPr eaLnBrk="0" hangingPunct="0">
              <a:buFont typeface="Wingdings" pitchFamily="2" charset="2"/>
              <a:buChar char="v"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v"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Ты мог бы поработать лучше.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23555" name="Рисунок 2" descr="6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3857625"/>
            <a:ext cx="3000375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Итоговая рефлексия: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00882" cy="4525963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Сочинение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Рефлексивный экран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Шкала самооценки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Светофор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Анкета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Таблица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785928"/>
            <a:ext cx="1571636" cy="1356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6492" y="3500439"/>
            <a:ext cx="1543951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5120093"/>
            <a:ext cx="1571637" cy="1336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785813" y="2399258"/>
            <a:ext cx="76438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раздражение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уверенность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неуверенность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скука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тревога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покой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endParaRPr lang="ru-RU" sz="2400" dirty="0">
              <a:cs typeface="Times New Roman" pitchFamily="18" charset="0"/>
            </a:endParaRP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endParaRPr lang="ru-RU" sz="2400" dirty="0">
              <a:cs typeface="Times New Roman" pitchFamily="18" charset="0"/>
            </a:endParaRPr>
          </a:p>
          <a:p>
            <a:pPr indent="342900" algn="just" eaLnBrk="0" hangingPunct="0">
              <a:tabLst>
                <a:tab pos="457200" algn="l"/>
                <a:tab pos="1143000" algn="l"/>
              </a:tabLst>
            </a:pPr>
            <a:endParaRPr lang="ru-RU" dirty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683568" y="260648"/>
            <a:ext cx="77152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 eaLnBrk="0" hangingPunct="0">
              <a:tabLst>
                <a:tab pos="457200" algn="l"/>
                <a:tab pos="1143000" algn="l"/>
              </a:tabLst>
            </a:pP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«Одним словом». </a:t>
            </a:r>
          </a:p>
          <a:p>
            <a:pPr indent="449263" algn="just" eaLnBrk="0" hangingPunct="0">
              <a:tabLst>
                <a:tab pos="457200" algn="l"/>
                <a:tab pos="1143000" algn="l"/>
              </a:tabLst>
            </a:pP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Учащимся необходимо выбрать 3 слова из 12, которые наиболее точно передают его состояние на уроке:</a:t>
            </a:r>
          </a:p>
        </p:txBody>
      </p:sp>
      <p:sp>
        <p:nvSpPr>
          <p:cNvPr id="24580" name="Прямоугольник 3"/>
          <p:cNvSpPr>
            <a:spLocks noChangeArrowheads="1"/>
          </p:cNvSpPr>
          <p:nvPr/>
        </p:nvSpPr>
        <p:spPr bwMode="auto">
          <a:xfrm>
            <a:off x="4500563" y="2492896"/>
            <a:ext cx="357187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злость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радость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равнодушие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удовлетворение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вдохновение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наслаждение</a:t>
            </a:r>
          </a:p>
          <a:p>
            <a:pPr indent="342900" algn="just" eaLnBrk="0" hangingPunct="0">
              <a:buFontTx/>
              <a:buChar char="•"/>
              <a:tabLst>
                <a:tab pos="457200" algn="l"/>
                <a:tab pos="1143000" algn="l"/>
              </a:tabLst>
            </a:pPr>
            <a:endParaRPr lang="ru-RU" dirty="0">
              <a:solidFill>
                <a:srgbClr val="D7E4B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23/22484/5/img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7920880" cy="5709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интересный, увлекательный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делиться, изучать, получать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открытие новых знаний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17р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722313"/>
            <a:ext cx="6786563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785938" y="1714500"/>
            <a:ext cx="527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357563" y="1714500"/>
            <a:ext cx="527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000625" y="1714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6572250" y="1714500"/>
            <a:ext cx="527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11560" y="1124744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55576" y="2780928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5576" y="436510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339753" y="1196752"/>
            <a:ext cx="54726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всё было интересно, работой доволен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39752" y="2780929"/>
            <a:ext cx="56166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понял, но хотел бы ещё поупражняться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1760" y="4437113"/>
            <a:ext cx="4464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было не интересно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IMG_NEW_0003.jpg"/>
          <p:cNvPicPr>
            <a:picLocks noChangeAspect="1" noChangeArrowheads="1"/>
          </p:cNvPicPr>
          <p:nvPr/>
        </p:nvPicPr>
        <p:blipFill>
          <a:blip r:embed="rId2" cstate="print"/>
          <a:srcRect l="3906" t="50359" r="26627"/>
          <a:stretch>
            <a:fillRect/>
          </a:stretch>
        </p:blipFill>
        <p:spPr bwMode="auto">
          <a:xfrm>
            <a:off x="857250" y="1214438"/>
            <a:ext cx="7413625" cy="495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1785938" y="1857375"/>
            <a:ext cx="459898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Интересным было…</a:t>
            </a:r>
          </a:p>
          <a:p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Трудным было…</a:t>
            </a:r>
          </a:p>
          <a:p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Новым было…</a:t>
            </a:r>
          </a:p>
        </p:txBody>
      </p:sp>
      <p:pic>
        <p:nvPicPr>
          <p:cNvPr id="9219" name="Рисунок 2" descr="18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780928"/>
            <a:ext cx="19923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7242175" y="6245225"/>
            <a:ext cx="1901825" cy="476250"/>
          </a:xfrm>
        </p:spPr>
        <p:txBody>
          <a:bodyPr/>
          <a:lstStyle/>
          <a:p>
            <a:pPr>
              <a:defRPr/>
            </a:pPr>
            <a:fld id="{0573DB54-6027-41F4-95FE-867C0E6139B4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785813" y="571500"/>
            <a:ext cx="6786562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800" kern="10" dirty="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Сегодня на уроке я...</a:t>
            </a:r>
          </a:p>
        </p:txBody>
      </p:sp>
      <p:sp>
        <p:nvSpPr>
          <p:cNvPr id="32772" name="WordArt 5"/>
          <p:cNvSpPr>
            <a:spLocks noChangeArrowheads="1" noChangeShapeType="1" noTextEdit="1"/>
          </p:cNvSpPr>
          <p:nvPr/>
        </p:nvSpPr>
        <p:spPr bwMode="auto">
          <a:xfrm>
            <a:off x="827088" y="1412875"/>
            <a:ext cx="7848600" cy="4392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Научился…</a:t>
            </a:r>
          </a:p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Было интересно…</a:t>
            </a:r>
          </a:p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Было трудно… </a:t>
            </a:r>
          </a:p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           Понял, что …              </a:t>
            </a:r>
          </a:p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Теперь я могу…</a:t>
            </a:r>
          </a:p>
          <a:p>
            <a:pPr algn="ctr">
              <a:defRPr/>
            </a:pPr>
            <a:r>
              <a:rPr lang="ru-RU" sz="1000" b="1" kern="1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/>
                <a:cs typeface="Times New Roman"/>
              </a:rPr>
              <a:t> Попробую…</a:t>
            </a:r>
          </a:p>
          <a:p>
            <a:pPr algn="ctr">
              <a:defRPr/>
            </a:pPr>
            <a:r>
              <a:rPr lang="ru-RU" sz="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...</a:t>
            </a:r>
            <a:endParaRPr lang="ru-RU" sz="800" kern="10" dirty="0">
              <a:ln w="9525">
                <a:noFill/>
                <a:round/>
                <a:headEnd/>
                <a:tailEnd/>
              </a:ln>
              <a:solidFill>
                <a:srgbClr val="000066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325</Words>
  <Application>Microsoft Office PowerPoint</Application>
  <PresentationFormat>Экран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ВИДЫ Рефлексии</vt:lpstr>
      <vt:lpstr>Итоговая рефлексия:</vt:lpstr>
      <vt:lpstr>Презентация PowerPoint</vt:lpstr>
      <vt:lpstr>синквейн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системно-деятельностного подхода на уроках русского языка в начальной школе.</dc:title>
  <dc:creator>Admin</dc:creator>
  <cp:lastModifiedBy>Сhempion</cp:lastModifiedBy>
  <cp:revision>139</cp:revision>
  <dcterms:created xsi:type="dcterms:W3CDTF">2014-03-13T10:54:51Z</dcterms:created>
  <dcterms:modified xsi:type="dcterms:W3CDTF">2021-01-16T20:03:09Z</dcterms:modified>
</cp:coreProperties>
</file>